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8" r:id="rId5"/>
    <p:sldId id="270" r:id="rId6"/>
    <p:sldId id="271" r:id="rId7"/>
    <p:sldId id="272" r:id="rId8"/>
    <p:sldId id="273" r:id="rId9"/>
    <p:sldId id="274" r:id="rId10"/>
    <p:sldId id="275" r:id="rId11"/>
    <p:sldId id="259" r:id="rId12"/>
    <p:sldId id="277" r:id="rId13"/>
    <p:sldId id="278" r:id="rId14"/>
    <p:sldId id="279" r:id="rId15"/>
    <p:sldId id="280" r:id="rId16"/>
    <p:sldId id="281" r:id="rId17"/>
    <p:sldId id="282" r:id="rId18"/>
    <p:sldId id="266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91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3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74318-BF04-0549-952A-05995FDE8237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72152-C870-7F49-84CE-358918272B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8084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Erstes Thema: Pfarrhäuser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4179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Erstes Thema: Pfarrhäuser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018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Erstes Thema: Pfarrhäuser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04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Erstes Thema: Pfarrhäuser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2028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Erstes Thema: Pfarrhäuser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888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Erstes Thema: Pfarrhäuser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7819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Erstes Thema: Pfarrhäuser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723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Erstes Thema: Pfarrhäuser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5002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72152-C870-7F49-84CE-358918272B8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491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99C6F4-B4D3-AC4F-9E50-80E43E971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9C8FF2F-9E00-E04C-99F6-855E2D75E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B7CF78-5EC6-AB48-9072-7438B170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D011A2-97A4-E04E-AC8F-FC693C1D2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D370EE-856E-6E43-A316-FF8900D40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534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E2961F-786C-DE4C-8943-DBB5315F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6C0460-D1ED-6D47-B1FD-E326708BC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D8D05C-8247-B140-9C99-F8F8894CE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8DEA55-CC05-A846-874E-56B7FE719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BC8B87-F404-8641-83E1-614B01B2F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086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A64A0-2005-5743-B01B-8E48F9260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D127CE-61B8-594A-AB41-658693DD8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0DD2C4-AFC8-2949-A36F-B42E64E9E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8D11F9-79EC-D94F-ADB6-764FE582A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102671-A4DB-B24D-B2B1-4F314043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485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97FC1-0002-CA49-B139-5D8B24A93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1812CF-ECAA-514E-A15A-7DB24A63C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BDC7507-4CC8-4A4E-A1AF-6C6B242D4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CAB3611-77E0-E34B-B6D8-FFA153B92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2C1F18-1F99-F44A-ADF5-3BBE57B24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021000-32F0-9C40-AAB7-634EFB29A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13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11096A-F216-4240-BC5F-986E02AE5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48018-4B0A-7C42-B283-718A0692B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CBB10-6AA3-4342-8CF0-ED7821A06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0EAEA8A-B331-3C4B-98A1-A5A1FB9053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3620E5-3216-AB42-A5FF-28489A717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E8F09FC-29C3-684B-A011-B6627EE1E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48AACD2-B1FD-1E42-818C-302B0AFED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485089D-A72C-6A4F-8116-58D650984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2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19AC8-78E3-D741-844F-517A9F469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7B8394A-83FA-BD4B-B49A-BFF2F354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2C6090-3C83-2F49-B11E-618352E4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A28975-8DF0-5C48-8990-6E51B6A5B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2648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998BE46-7D38-CC46-841C-BC821F4E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15E7D54-834B-1F4D-BA02-5D4620B46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3E4850-3510-B042-B77B-EB56645E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080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9AAE8B-9D28-E846-BF8C-443EC668B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3CE3FB-CFAB-4F40-AFE2-2FF824F45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BCAC90-6B8C-D84D-A00F-097E5D4E1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65D1F84-DB0F-8E45-8B57-7BC7ACB44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4ABD9D-85C6-034E-8D9E-9670AA446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31C6A33-9DDC-964F-8D32-575C4D120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717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C29364-E3BC-7748-9822-0A43A9E27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14D2573-F441-724F-8825-752018BB53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85A1DF-951E-BE4D-9E85-1199644BB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ECB1DD-16FD-FB4C-83D1-141E77F0B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82B1FFA-FB5A-6F44-81E5-E8AFC2658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17341FF-58C8-EE42-BA1B-68091A006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64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7FFC33-517C-9F40-AC67-17FF090C6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81AA01B-EE9D-444F-B643-B360DC69E6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689A2F-B339-8740-BB80-71BD9A8B8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A909E1-5895-CF4C-8214-E54F600A2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19A574-BBE0-4849-8E4F-61DC70BE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81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FAA68FC-FABA-EA44-9276-4E782C199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7C78EE4-B590-E94B-A483-228E98A87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00C67F-F9E4-8642-9F46-9CA59CD6D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DE66D4-CAC5-7343-87AD-240D17E74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63480D-D46C-D04A-B18B-6DF822D96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563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4C59AE0-CF01-7549-BEF6-5FA1CF9AF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4485D0-6CC6-124B-86C8-17C0911A5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F12FAA-196C-D14D-8F24-3224D6E95D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96B7B-C52E-D242-92FB-3C2E29A3C640}" type="datetimeFigureOut">
              <a:rPr lang="de-DE" smtClean="0"/>
              <a:t>06.12.23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6F55CD-4387-DD47-A632-344C91822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DF6DF-16A2-A04A-82EA-C5BFE970A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81AB8-7514-2C44-9E89-6AEBEBF01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34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09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Überlegungen des Ausschusses zu Gemeinderäumen</a:t>
            </a:r>
          </a:p>
          <a:p>
            <a:endParaRPr lang="de-DE" sz="1800" dirty="0">
              <a:effectLst/>
              <a:latin typeface="Verdana" panose="020B0604030504040204" pitchFamily="34" charset="0"/>
            </a:endParaRPr>
          </a:p>
          <a:p>
            <a:r>
              <a:rPr lang="de-DE" sz="1800" dirty="0">
                <a:effectLst/>
                <a:latin typeface="Verdana" panose="020B0604030504040204" pitchFamily="34" charset="0"/>
              </a:rPr>
              <a:t>Die Entscheidung über Gemeinderäume liegt bei den Gemeinden bzw. in den Regionen. </a:t>
            </a:r>
          </a:p>
          <a:p>
            <a:r>
              <a:rPr lang="de-DE" dirty="0">
                <a:latin typeface="Verdana" panose="020B0604030504040204" pitchFamily="34" charset="0"/>
              </a:rPr>
              <a:t>Um den geringer werdenden Finanzmitteln gerecht zu werden, schlägt der Ausschuss vor, die Bauergänzungszuweisungen auf bestimmte Gebäude zu konzentrieren.</a:t>
            </a:r>
          </a:p>
          <a:p>
            <a:r>
              <a:rPr lang="de-DE" dirty="0">
                <a:latin typeface="Verdana" panose="020B0604030504040204" pitchFamily="34" charset="0"/>
              </a:rPr>
              <a:t>Der Ausschuss wurde gebeten, Vorschläge zu erarbeiten, welche Gebäude dies sein sollen. Diese Vorschläge werden hier vorgestellt.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1688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Rahmenbedingungen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Es gibt im KK Kriterien für die Vergabe von Baumitteln für Gemeindehäuser. Diese Baurichtlinien sind Teil der Finanzsatzung des KK.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Bisher waren alle Gebäude grundsätzlich zuweisungsberechtigt.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Auf Grund der zurückgehenden Finanzmittel sollen nun die zuweisungsberechtigten Gemeinderaumflächen eingeschränkt werden.</a:t>
            </a:r>
          </a:p>
        </p:txBody>
      </p:sp>
    </p:spTree>
    <p:extLst>
      <p:ext uri="{BB962C8B-B14F-4D97-AF65-F5344CB8AC3E}">
        <p14:creationId xmlns:p14="http://schemas.microsoft.com/office/powerpoint/2010/main" val="159644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Kriterien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Stufenmodell der Landeskirche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Probleme: Plötzliche Einschnitte</a:t>
            </a: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Behinderung von Zusammenschlüssen von Gemeinden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20524CE6-80F1-F4B7-F320-F91ECB8AF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864352"/>
              </p:ext>
            </p:extLst>
          </p:nvPr>
        </p:nvGraphicFramePr>
        <p:xfrm>
          <a:off x="2867892" y="3428999"/>
          <a:ext cx="5144856" cy="16140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2002">
                  <a:extLst>
                    <a:ext uri="{9D8B030D-6E8A-4147-A177-3AD203B41FA5}">
                      <a16:colId xmlns:a16="http://schemas.microsoft.com/office/drawing/2014/main" val="2598383923"/>
                    </a:ext>
                  </a:extLst>
                </a:gridCol>
                <a:gridCol w="2572854">
                  <a:extLst>
                    <a:ext uri="{9D8B030D-6E8A-4147-A177-3AD203B41FA5}">
                      <a16:colId xmlns:a16="http://schemas.microsoft.com/office/drawing/2014/main" val="202029172"/>
                    </a:ext>
                  </a:extLst>
                </a:gridCol>
              </a:tblGrid>
              <a:tr h="269009">
                <a:tc>
                  <a:txBody>
                    <a:bodyPr/>
                    <a:lstStyle/>
                    <a:p>
                      <a:r>
                        <a:rPr lang="de-DE" sz="1600">
                          <a:effectLst/>
                        </a:rPr>
                        <a:t>Gemeindeglieder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DE" sz="1600">
                          <a:effectLst/>
                        </a:rPr>
                        <a:t>Fläche in qm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8397876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r>
                        <a:rPr lang="de-DE" sz="1600">
                          <a:effectLst/>
                        </a:rPr>
                        <a:t>Über 2000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effectLst/>
                        </a:rPr>
                        <a:t>280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5440572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r>
                        <a:rPr lang="de-DE" sz="1600">
                          <a:effectLst/>
                        </a:rPr>
                        <a:t>1500-2000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effectLst/>
                        </a:rPr>
                        <a:t>200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0654830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r>
                        <a:rPr lang="de-DE" sz="1600">
                          <a:effectLst/>
                        </a:rPr>
                        <a:t>1000-1500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effectLst/>
                        </a:rPr>
                        <a:t>150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2408235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r>
                        <a:rPr lang="de-DE" sz="1600">
                          <a:effectLst/>
                        </a:rPr>
                        <a:t>800-1000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effectLst/>
                        </a:rPr>
                        <a:t>125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0747622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r>
                        <a:rPr lang="de-DE" sz="1600">
                          <a:effectLst/>
                        </a:rPr>
                        <a:t>Unter 800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effectLst/>
                        </a:rPr>
                        <a:t>100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122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29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Kriterien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Vorschlag des Gebäudemanagement-Ausschusses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Pro Gemeindeglied 0,13 qm Gemeinderaumfläche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Diese Flächen werden pro Region berechnet und auf Grund dessen ist in den Regionen festzulegen, wie mit welchen Gemeindehäuser verfahren wird.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Gemeinderäume im KK zur Zeit:			ca. 10.800 qm </a:t>
            </a: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Nach diesem Modell künftig zuweisungsberechtigt: 	       6.372 qm</a:t>
            </a: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(Nach Modell der Landeskirche: 			       6.690 qm)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0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Berechnung der Flächen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Berücksichtigt werden: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Gemeinderäume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Gemeindebüros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Zur Hälfte berücksichtigt werden: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Gemeinderaumflächen in Kirchen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Winterkirchen</a:t>
            </a: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Nicht berücksichtigt werden: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Amtszimmer der Pastor*innen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Fremdvermietete Flächen</a:t>
            </a:r>
          </a:p>
        </p:txBody>
      </p:sp>
    </p:spTree>
    <p:extLst>
      <p:ext uri="{BB962C8B-B14F-4D97-AF65-F5344CB8AC3E}">
        <p14:creationId xmlns:p14="http://schemas.microsoft.com/office/powerpoint/2010/main" val="297954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Verdana" panose="020B0604030504040204" pitchFamily="34" charset="0"/>
              </a:rPr>
              <a:t>4 Kategorien</a:t>
            </a:r>
            <a:endParaRPr lang="de-DE" sz="1800" b="1" dirty="0">
              <a:effectLst/>
              <a:latin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1. Kategorie</a:t>
            </a: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1 Gemeindehaus pro Region</a:t>
            </a:r>
          </a:p>
          <a:p>
            <a:pPr lvl="1"/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Zukunftsweisender Ausbau: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Energetische Sanierung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Barrierefreier Ausbau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Verbesserte Haustechnik (WLAN, </a:t>
            </a:r>
            <a:r>
              <a:rPr lang="de-DE" dirty="0" err="1">
                <a:latin typeface="Verdana" panose="020B0604030504040204" pitchFamily="34" charset="0"/>
                <a:ea typeface="Times New Roman" panose="02020603050405020304" pitchFamily="18" charset="0"/>
              </a:rPr>
              <a:t>Beamer</a:t>
            </a: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 …)</a:t>
            </a:r>
          </a:p>
          <a:p>
            <a:pPr lvl="1"/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Bedingungen: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Gut erreichbar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Für Konfirmandenarbeit und Kirchenmusik geeignet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Saal und mindestens 2 Gruppenräume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Küche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Angemessene Sanitäranlagen</a:t>
            </a:r>
          </a:p>
        </p:txBody>
      </p:sp>
    </p:spTree>
    <p:extLst>
      <p:ext uri="{BB962C8B-B14F-4D97-AF65-F5344CB8AC3E}">
        <p14:creationId xmlns:p14="http://schemas.microsoft.com/office/powerpoint/2010/main" val="4141891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Verdana" panose="020B0604030504040204" pitchFamily="34" charset="0"/>
              </a:rPr>
              <a:t>4 Kategorien</a:t>
            </a:r>
            <a:endParaRPr lang="de-DE" sz="1800" b="1" dirty="0">
              <a:effectLst/>
              <a:latin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2. Kategorie</a:t>
            </a: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Weitere Gemeindehäuser in der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Maximale Quadratmeterzahl pro Region ist zu berücksichtigen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Diese Häuser werden auch künftig bei der Zuweisung von Bauergänzungsmitteln berücksichtigt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Dauerhafte Festlegung in der Region, welche Häuser das sind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Änderungen nur bei Änderung der Rahmenbedingungen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656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Verdana" panose="020B0604030504040204" pitchFamily="34" charset="0"/>
              </a:rPr>
              <a:t>4 Kategorien</a:t>
            </a:r>
            <a:endParaRPr lang="de-DE" sz="1800" b="1" dirty="0">
              <a:effectLst/>
              <a:latin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3. Kategorie</a:t>
            </a: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Gemeinderäume in Kirchen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Bei der maximalen Quadratmeterzahl pro Region mit der Hälfte der Fläche zu berücksichtigen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Dach und Fach werden bereits über Kirchengebäude gesichert.</a:t>
            </a:r>
          </a:p>
        </p:txBody>
      </p:sp>
    </p:spTree>
    <p:extLst>
      <p:ext uri="{BB962C8B-B14F-4D97-AF65-F5344CB8AC3E}">
        <p14:creationId xmlns:p14="http://schemas.microsoft.com/office/powerpoint/2010/main" val="1401921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619480" y="2423711"/>
            <a:ext cx="9331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Verdana" panose="020B0604030504040204" pitchFamily="34" charset="0"/>
              </a:rPr>
              <a:t>4 Kategorien</a:t>
            </a:r>
            <a:endParaRPr lang="de-DE" sz="1800" b="1" dirty="0">
              <a:effectLst/>
              <a:latin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4. Kategorie</a:t>
            </a:r>
          </a:p>
          <a:p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Weitere Gemeinderäume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Was über der maximalen Quadratmeterzahl pro Region liegt, wird nicht mehr für Bauergänzungszuweisungen berücksichtigt.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Verdana" panose="020B0604030504040204" pitchFamily="34" charset="0"/>
                <a:ea typeface="Times New Roman" panose="02020603050405020304" pitchFamily="18" charset="0"/>
              </a:rPr>
              <a:t>Gemeinden bzw. Regionen entscheiden über weitere Nutzung und Unterhaltung.</a:t>
            </a:r>
          </a:p>
        </p:txBody>
      </p:sp>
    </p:spTree>
    <p:extLst>
      <p:ext uri="{BB962C8B-B14F-4D97-AF65-F5344CB8AC3E}">
        <p14:creationId xmlns:p14="http://schemas.microsoft.com/office/powerpoint/2010/main" val="1984684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161451" y="2490619"/>
            <a:ext cx="98690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Gemeinderäume </a:t>
            </a:r>
            <a:r>
              <a:rPr lang="de-DE" sz="1800" b="1" dirty="0" err="1">
                <a:effectLst/>
                <a:latin typeface="Verdana" panose="020B0604030504040204" pitchFamily="34" charset="0"/>
              </a:rPr>
              <a:t>Oberharz</a:t>
            </a:r>
            <a:endParaRPr lang="de-DE" sz="1800" b="1" dirty="0">
              <a:effectLst/>
              <a:latin typeface="Verdana" panose="020B0604030504040204" pitchFamily="34" charset="0"/>
            </a:endParaRP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(Anspruch 1.153 qm)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1: Clausthal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2: St. Andreasberg, Bad Grund (anteilig) 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3: Buntenbock, Schulenberg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4: Hahnenklee,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Lautenthal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Zellerfeld, Wildemann,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Altenau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DE" sz="1800" b="1" dirty="0">
              <a:effectLst/>
              <a:latin typeface="Verdana" panose="020B060403050404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207B88-3DB2-EC7C-3A2F-F81F298E94AE}"/>
              </a:ext>
            </a:extLst>
          </p:cNvPr>
          <p:cNvSpPr txBox="1"/>
          <p:nvPr/>
        </p:nvSpPr>
        <p:spPr>
          <a:xfrm>
            <a:off x="8325427" y="1858170"/>
            <a:ext cx="3422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Bauergänzungszuweisung</a:t>
            </a:r>
          </a:p>
          <a:p>
            <a:r>
              <a:rPr lang="de-DE" dirty="0"/>
              <a:t>1: Zukunftsweisender Ausbau</a:t>
            </a:r>
          </a:p>
          <a:p>
            <a:r>
              <a:rPr lang="de-DE" dirty="0"/>
              <a:t>2: Weitere Zuweisung</a:t>
            </a:r>
          </a:p>
          <a:p>
            <a:r>
              <a:rPr lang="de-DE" dirty="0"/>
              <a:t>3: Räume in Kirchen</a:t>
            </a:r>
          </a:p>
          <a:p>
            <a:r>
              <a:rPr lang="de-DE" dirty="0"/>
              <a:t>4: Ohne Zuweisung</a:t>
            </a:r>
          </a:p>
        </p:txBody>
      </p:sp>
    </p:spTree>
    <p:extLst>
      <p:ext uri="{BB962C8B-B14F-4D97-AF65-F5344CB8AC3E}">
        <p14:creationId xmlns:p14="http://schemas.microsoft.com/office/powerpoint/2010/main" val="655383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161451" y="2490619"/>
            <a:ext cx="98690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Gemeinderäume Bäderregion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(Anspruch 996 qm)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1: Bad Sachsa oder Bad Lauterberg Andreas 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2: Bad Sachsa oder Bad Lauterberg Andreas, „Container“ Barbis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3: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Osterhagen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Barbis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4: Bad Lauterberg Paulus,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Steina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DE" sz="1800" b="1" dirty="0">
              <a:effectLst/>
              <a:latin typeface="Verdana" panose="020B060403050404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207B88-3DB2-EC7C-3A2F-F81F298E94AE}"/>
              </a:ext>
            </a:extLst>
          </p:cNvPr>
          <p:cNvSpPr txBox="1"/>
          <p:nvPr/>
        </p:nvSpPr>
        <p:spPr>
          <a:xfrm>
            <a:off x="8325427" y="1858170"/>
            <a:ext cx="3422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Bauergänzungszuweisung</a:t>
            </a:r>
          </a:p>
          <a:p>
            <a:r>
              <a:rPr lang="de-DE" dirty="0"/>
              <a:t>1: Zukunftsweisender Ausbau</a:t>
            </a:r>
          </a:p>
          <a:p>
            <a:r>
              <a:rPr lang="de-DE" dirty="0"/>
              <a:t>2: Weitere Zuweisung</a:t>
            </a:r>
          </a:p>
          <a:p>
            <a:r>
              <a:rPr lang="de-DE" dirty="0"/>
              <a:t>3: Räume in Kirchen</a:t>
            </a:r>
          </a:p>
          <a:p>
            <a:r>
              <a:rPr lang="de-DE" dirty="0"/>
              <a:t>4: Ohne Zuweisung</a:t>
            </a:r>
          </a:p>
        </p:txBody>
      </p:sp>
    </p:spTree>
    <p:extLst>
      <p:ext uri="{BB962C8B-B14F-4D97-AF65-F5344CB8AC3E}">
        <p14:creationId xmlns:p14="http://schemas.microsoft.com/office/powerpoint/2010/main" val="1258091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161451" y="2490619"/>
            <a:ext cx="9869098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Gemeinderäume Eichsfeld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(Anspruch 825 qm)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1: Duderstadt </a:t>
            </a:r>
          </a:p>
          <a:p>
            <a:pPr lvl="2"/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(Hier ist eine Verlegung der Gemeinderäume in das Pfarrhaus in der Planung. </a:t>
            </a:r>
            <a:b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Nach der Umsetzung erfüllt die Region die Flächenvorgaben.)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2: Gieboldehausen, Lindau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3: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Hilkerode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Bilshausen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4: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Wollershausen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DE" sz="1800" b="1" dirty="0">
              <a:effectLst/>
              <a:latin typeface="Verdana" panose="020B060403050404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207B88-3DB2-EC7C-3A2F-F81F298E94AE}"/>
              </a:ext>
            </a:extLst>
          </p:cNvPr>
          <p:cNvSpPr txBox="1"/>
          <p:nvPr/>
        </p:nvSpPr>
        <p:spPr>
          <a:xfrm>
            <a:off x="8325427" y="1858170"/>
            <a:ext cx="3422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Bauergänzungszuweisung</a:t>
            </a:r>
          </a:p>
          <a:p>
            <a:r>
              <a:rPr lang="de-DE" dirty="0"/>
              <a:t>1: Zukunftsweisender Ausbau</a:t>
            </a:r>
          </a:p>
          <a:p>
            <a:r>
              <a:rPr lang="de-DE" dirty="0"/>
              <a:t>2: Weitere Zuweisung</a:t>
            </a:r>
          </a:p>
          <a:p>
            <a:r>
              <a:rPr lang="de-DE" dirty="0"/>
              <a:t>3: Räume in Kirchen</a:t>
            </a:r>
          </a:p>
          <a:p>
            <a:r>
              <a:rPr lang="de-DE" dirty="0"/>
              <a:t>4: Ohne Zuweisung</a:t>
            </a:r>
          </a:p>
        </p:txBody>
      </p:sp>
    </p:spTree>
    <p:extLst>
      <p:ext uri="{BB962C8B-B14F-4D97-AF65-F5344CB8AC3E}">
        <p14:creationId xmlns:p14="http://schemas.microsoft.com/office/powerpoint/2010/main" val="2781879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161451" y="2490619"/>
            <a:ext cx="9869098" cy="322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Gemeinderäume Herzberg-Hattorf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(Anspruch 1.236 qm)</a:t>
            </a:r>
          </a:p>
          <a:p>
            <a:pPr>
              <a:lnSpc>
                <a:spcPct val="150000"/>
              </a:lnSpc>
            </a:pP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1: Hier ist zunächst eine Klärung für die Gemeinderäume in Herzberg 	        nötig. Herzberg Nicolai, Herzberg Christus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2: Hattorf,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Pöhle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3: Herzberg Nicolai, Sieber,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Hörden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4: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Scharzfeld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Lonau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207B88-3DB2-EC7C-3A2F-F81F298E94AE}"/>
              </a:ext>
            </a:extLst>
          </p:cNvPr>
          <p:cNvSpPr txBox="1"/>
          <p:nvPr/>
        </p:nvSpPr>
        <p:spPr>
          <a:xfrm>
            <a:off x="8325427" y="1858170"/>
            <a:ext cx="3422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Bauergänzungszuweisung</a:t>
            </a:r>
          </a:p>
          <a:p>
            <a:r>
              <a:rPr lang="de-DE" dirty="0"/>
              <a:t>1: Zukunftsweisender Ausbau</a:t>
            </a:r>
          </a:p>
          <a:p>
            <a:r>
              <a:rPr lang="de-DE" dirty="0"/>
              <a:t>2: Weitere Zuweisung</a:t>
            </a:r>
          </a:p>
          <a:p>
            <a:r>
              <a:rPr lang="de-DE" dirty="0"/>
              <a:t>3: Räume in Kirchen</a:t>
            </a:r>
          </a:p>
          <a:p>
            <a:r>
              <a:rPr lang="de-DE" dirty="0"/>
              <a:t>4: Ohne Zuweisung</a:t>
            </a:r>
          </a:p>
        </p:txBody>
      </p:sp>
    </p:spTree>
    <p:extLst>
      <p:ext uri="{BB962C8B-B14F-4D97-AF65-F5344CB8AC3E}">
        <p14:creationId xmlns:p14="http://schemas.microsoft.com/office/powerpoint/2010/main" val="293060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161451" y="2490619"/>
            <a:ext cx="986909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Gemeinderäume Osterode-Stadt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(Anspruch 945 qm)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1: Jacobi </a:t>
            </a:r>
          </a:p>
          <a:p>
            <a:pPr lvl="1"/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(Hier besteht Klärungsbedarf zur Aufteilung des Kirchenzentrums zwischen KK und Gemeinde.)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2: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Lasfelde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Aegidien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3: Lerbach</a:t>
            </a:r>
          </a:p>
          <a:p>
            <a:pPr marL="360000" indent="-360000">
              <a:spcBef>
                <a:spcPts val="600"/>
              </a:spcBef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4: Kreuz 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(Hier wird der größte Teil des Gebäudes durch Kita und Mietwohnung genutzt.)</a:t>
            </a:r>
            <a:b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Marien 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(Zur Zeit zum Großteil durch </a:t>
            </a:r>
            <a:r>
              <a:rPr lang="de-DE"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Kreisjugenddienst genutzt.)</a:t>
            </a:r>
            <a:b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 Guten Hirten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207B88-3DB2-EC7C-3A2F-F81F298E94AE}"/>
              </a:ext>
            </a:extLst>
          </p:cNvPr>
          <p:cNvSpPr txBox="1"/>
          <p:nvPr/>
        </p:nvSpPr>
        <p:spPr>
          <a:xfrm>
            <a:off x="8325427" y="1858170"/>
            <a:ext cx="3422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Bauergänzungszuweisung</a:t>
            </a:r>
          </a:p>
          <a:p>
            <a:r>
              <a:rPr lang="de-DE" dirty="0"/>
              <a:t>1: Zukunftsweisender Ausbau</a:t>
            </a:r>
          </a:p>
          <a:p>
            <a:r>
              <a:rPr lang="de-DE" dirty="0"/>
              <a:t>2: Weitere Zuweisung</a:t>
            </a:r>
          </a:p>
          <a:p>
            <a:r>
              <a:rPr lang="de-DE" dirty="0"/>
              <a:t>3: Räume in Kirchen</a:t>
            </a:r>
          </a:p>
          <a:p>
            <a:r>
              <a:rPr lang="de-DE" dirty="0"/>
              <a:t>4: Ohne Zuweisung</a:t>
            </a:r>
          </a:p>
        </p:txBody>
      </p:sp>
    </p:spTree>
    <p:extLst>
      <p:ext uri="{BB962C8B-B14F-4D97-AF65-F5344CB8AC3E}">
        <p14:creationId xmlns:p14="http://schemas.microsoft.com/office/powerpoint/2010/main" val="3698744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161451" y="2490619"/>
            <a:ext cx="986909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Gemeinderäume Osterode Land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(Anspruch 680 qm)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1: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Schwiegershausen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oder Nienstedt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2: Event.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Schwiegershausen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Eisdorf oder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Wulften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3: Nienstedt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4: Eisdorf oder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Wulften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Dorste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DE" sz="1800" b="1" dirty="0">
              <a:effectLst/>
              <a:latin typeface="Verdana" panose="020B060403050404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207B88-3DB2-EC7C-3A2F-F81F298E94AE}"/>
              </a:ext>
            </a:extLst>
          </p:cNvPr>
          <p:cNvSpPr txBox="1"/>
          <p:nvPr/>
        </p:nvSpPr>
        <p:spPr>
          <a:xfrm>
            <a:off x="8325427" y="1858170"/>
            <a:ext cx="3422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Bauergänzungszuweisung</a:t>
            </a:r>
          </a:p>
          <a:p>
            <a:r>
              <a:rPr lang="de-DE" dirty="0"/>
              <a:t>1: Zukunftsweisender Ausbau</a:t>
            </a:r>
          </a:p>
          <a:p>
            <a:r>
              <a:rPr lang="de-DE" dirty="0"/>
              <a:t>2: Weitere Zuweisung</a:t>
            </a:r>
          </a:p>
          <a:p>
            <a:r>
              <a:rPr lang="de-DE" dirty="0"/>
              <a:t>3: Räume in Kirchen</a:t>
            </a:r>
          </a:p>
          <a:p>
            <a:r>
              <a:rPr lang="de-DE" dirty="0"/>
              <a:t>4: Ohne Zuweisung</a:t>
            </a:r>
          </a:p>
        </p:txBody>
      </p:sp>
    </p:spTree>
    <p:extLst>
      <p:ext uri="{BB962C8B-B14F-4D97-AF65-F5344CB8AC3E}">
        <p14:creationId xmlns:p14="http://schemas.microsoft.com/office/powerpoint/2010/main" val="3782075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161451" y="2504474"/>
            <a:ext cx="9869098" cy="252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Gemeinderäume Altes Amt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(Anspruch 537 qm)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1: Kalefeld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2: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Eboldshausen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Echte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3: –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Kategorie 4: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Düderode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Sebexen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207B88-3DB2-EC7C-3A2F-F81F298E94AE}"/>
              </a:ext>
            </a:extLst>
          </p:cNvPr>
          <p:cNvSpPr txBox="1"/>
          <p:nvPr/>
        </p:nvSpPr>
        <p:spPr>
          <a:xfrm>
            <a:off x="8325427" y="1858170"/>
            <a:ext cx="3422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Bauergänzungszuweisung</a:t>
            </a:r>
          </a:p>
          <a:p>
            <a:r>
              <a:rPr lang="de-DE" dirty="0"/>
              <a:t>1: Zukunftsweisender Ausbau</a:t>
            </a:r>
          </a:p>
          <a:p>
            <a:r>
              <a:rPr lang="de-DE" dirty="0"/>
              <a:t>2: Weitere Zuweisung</a:t>
            </a:r>
          </a:p>
          <a:p>
            <a:r>
              <a:rPr lang="de-DE" dirty="0"/>
              <a:t>3: Räume in Kirchen</a:t>
            </a:r>
          </a:p>
          <a:p>
            <a:r>
              <a:rPr lang="de-DE" dirty="0"/>
              <a:t>4: Ohne Zuweisung</a:t>
            </a:r>
          </a:p>
        </p:txBody>
      </p:sp>
    </p:spTree>
    <p:extLst>
      <p:ext uri="{BB962C8B-B14F-4D97-AF65-F5344CB8AC3E}">
        <p14:creationId xmlns:p14="http://schemas.microsoft.com/office/powerpoint/2010/main" val="268052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8D8CA-F93E-AD44-8ED5-2235FADD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757" y="294223"/>
            <a:ext cx="8372819" cy="1305978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Ev.-luth. Kirchenkreis Harzer Land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Kirchenkreissynode</a:t>
            </a:r>
            <a:br>
              <a:rPr lang="de-DE" sz="2800" b="1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400" dirty="0">
                <a:solidFill>
                  <a:srgbClr val="6A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Bericht des Gebäudemanagement-Ausschusses</a:t>
            </a:r>
            <a:endParaRPr lang="de-D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EC5258-6967-9C43-974D-F1B6BD63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72270"/>
            <a:ext cx="2159000" cy="14859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66CAF-5761-B842-A176-42FE179E9515}"/>
              </a:ext>
            </a:extLst>
          </p:cNvPr>
          <p:cNvSpPr txBox="1"/>
          <p:nvPr/>
        </p:nvSpPr>
        <p:spPr>
          <a:xfrm>
            <a:off x="1081668" y="2423711"/>
            <a:ext cx="986909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effectLst/>
                <a:latin typeface="Verdana" panose="020B0604030504040204" pitchFamily="34" charset="0"/>
              </a:rPr>
              <a:t>Gemeinderäume</a:t>
            </a:r>
          </a:p>
          <a:p>
            <a:pPr marL="468000"/>
            <a:r>
              <a:rPr lang="de-DE" dirty="0">
                <a:latin typeface="Verdana" panose="020B0604030504040204" pitchFamily="34" charset="0"/>
              </a:rPr>
              <a:t>Denkbare Optionen bei zu großen Gemeinderaum-Flächen</a:t>
            </a:r>
            <a:endParaRPr lang="de-DE" sz="1800" dirty="0">
              <a:effectLst/>
              <a:latin typeface="Verdana" panose="020B0604030504040204" pitchFamily="34" charset="0"/>
            </a:endParaRPr>
          </a:p>
          <a:p>
            <a:pPr marL="742950" lvl="1" indent="-285750" rtl="0">
              <a:spcBef>
                <a:spcPts val="600"/>
              </a:spcBef>
              <a:buSzPts val="1000"/>
              <a:buFont typeface="Wingdings" pitchFamily="2" charset="2"/>
              <a:buChar char="¡"/>
            </a:pPr>
            <a:r>
              <a:rPr lang="de-DE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Fremdnutzungen </a:t>
            </a:r>
            <a:r>
              <a:rPr lang="de-DE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ermöglichen (so, dass Gemeinderäume effektiv ausgelastet werden und andere die Kosten mittragen)</a:t>
            </a:r>
          </a:p>
          <a:p>
            <a:pPr marL="742950" lvl="1" indent="-285750" rtl="0">
              <a:spcBef>
                <a:spcPts val="600"/>
              </a:spcBef>
              <a:buSzPts val="1000"/>
              <a:buFont typeface="Wingdings" pitchFamily="2" charset="2"/>
              <a:buChar char="¡"/>
            </a:pPr>
            <a:r>
              <a:rPr lang="de-DE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Externe Räume </a:t>
            </a:r>
            <a:r>
              <a:rPr lang="de-DE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suchen und nutzen (sofern vor Ort gut geeignete Räume anderer Träger zur Verfügung stehen, auf Kooperationen zugehen)</a:t>
            </a:r>
          </a:p>
          <a:p>
            <a:pPr marL="742950" lvl="1" indent="-285750" rtl="0">
              <a:spcBef>
                <a:spcPts val="600"/>
              </a:spcBef>
              <a:buSzPts val="1000"/>
              <a:buFont typeface="Wingdings" pitchFamily="2" charset="2"/>
              <a:buChar char="¡"/>
            </a:pPr>
            <a:r>
              <a:rPr lang="de-DE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Kirche nutzen </a:t>
            </a:r>
            <a:r>
              <a:rPr lang="de-DE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(dort wo die Möglichkeit besteht, durch Einbau von Toiletten und Teeküche auch die Kirchen für Gemeindearbeit nutzbar machen)</a:t>
            </a:r>
          </a:p>
          <a:p>
            <a:pPr marL="742950" lvl="1" indent="-285750" rtl="0">
              <a:spcBef>
                <a:spcPts val="600"/>
              </a:spcBef>
              <a:buSzPts val="1000"/>
              <a:buFont typeface="Wingdings" pitchFamily="2" charset="2"/>
              <a:buChar char="¡"/>
            </a:pPr>
            <a:r>
              <a:rPr lang="de-DE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Verkauf </a:t>
            </a:r>
            <a:r>
              <a:rPr lang="de-DE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(Gebäude, die nicht mehr gebraucht werden, verkaufen)</a:t>
            </a:r>
          </a:p>
        </p:txBody>
      </p:sp>
    </p:spTree>
    <p:extLst>
      <p:ext uri="{BB962C8B-B14F-4D97-AF65-F5344CB8AC3E}">
        <p14:creationId xmlns:p14="http://schemas.microsoft.com/office/powerpoint/2010/main" val="3610406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1176</Words>
  <Application>Microsoft Macintosh PowerPoint</Application>
  <PresentationFormat>Breitbild</PresentationFormat>
  <Paragraphs>222</Paragraphs>
  <Slides>18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Verdana</vt:lpstr>
      <vt:lpstr>Wingdings</vt:lpstr>
      <vt:lpstr>Office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  <vt:lpstr>Ev.-luth. Kirchenkreis Harzer Land Kirchenkreissynode Bericht des Gebäudemanagement-Ausschusses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Ev.-Luth. Kirchenkreis Harzer Land</dc:title>
  <dc:creator>Rumberg, Uwe</dc:creator>
  <cp:lastModifiedBy>Schimmelpfeng, Ulrike</cp:lastModifiedBy>
  <cp:revision>9</cp:revision>
  <dcterms:created xsi:type="dcterms:W3CDTF">2022-11-04T11:01:43Z</dcterms:created>
  <dcterms:modified xsi:type="dcterms:W3CDTF">2023-12-06T10:52:25Z</dcterms:modified>
</cp:coreProperties>
</file>